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Canva Sans Bold Italics" panose="020B0604020202020204" charset="0"/>
      <p:regular r:id="rId21"/>
    </p:embeddedFont>
    <p:embeddedFont>
      <p:font typeface="Dekko" panose="020B0604020202020204" charset="0"/>
      <p:regular r:id="rId22"/>
    </p:embeddedFont>
    <p:embeddedFont>
      <p:font typeface="HK Modular" panose="020B0604020202020204" charset="0"/>
      <p:regular r:id="rId23"/>
    </p:embeddedFont>
    <p:embeddedFont>
      <p:font typeface="IBM Plex Sans Condensed" panose="020B0506050203000203" pitchFamily="34" charset="0"/>
      <p:regular r:id="rId24"/>
    </p:embeddedFont>
    <p:embeddedFont>
      <p:font typeface="IBM Plex Sans Condensed Bold" panose="020B0806050203000203" charset="0"/>
      <p:regular r:id="rId25"/>
    </p:embeddedFont>
    <p:embeddedFont>
      <p:font typeface="Inter Heavy" panose="020B0604020202020204" charset="0"/>
      <p:regular r:id="rId26"/>
    </p:embeddedFont>
    <p:embeddedFont>
      <p:font typeface="Lilita One" panose="020B0604020202020204" charset="0"/>
      <p:regular r:id="rId27"/>
    </p:embeddedFont>
    <p:embeddedFont>
      <p:font typeface="Lulu Font TH" panose="020B0604020202020204" charset="-3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svg"/><Relationship Id="rId18" Type="http://schemas.openxmlformats.org/officeDocument/2006/relationships/image" Target="../media/image21.jpeg"/><Relationship Id="rId3" Type="http://schemas.openxmlformats.org/officeDocument/2006/relationships/image" Target="../media/image6.svg"/><Relationship Id="rId21" Type="http://schemas.openxmlformats.org/officeDocument/2006/relationships/image" Target="../media/image24.jpe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sv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19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7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38873" y="94231"/>
            <a:ext cx="22965747" cy="10813504"/>
          </a:xfrm>
          <a:custGeom>
            <a:avLst/>
            <a:gdLst/>
            <a:ahLst/>
            <a:cxnLst/>
            <a:rect l="l" t="t" r="r" b="b"/>
            <a:pathLst>
              <a:path w="22965747" h="10813504">
                <a:moveTo>
                  <a:pt x="0" y="0"/>
                </a:moveTo>
                <a:lnTo>
                  <a:pt x="22965746" y="0"/>
                </a:lnTo>
                <a:lnTo>
                  <a:pt x="22965746" y="10813504"/>
                </a:lnTo>
                <a:lnTo>
                  <a:pt x="0" y="10813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24027" y="988362"/>
            <a:ext cx="11395491" cy="278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8"/>
              </a:lnSpc>
            </a:pPr>
            <a:r>
              <a:rPr lang="en-US" sz="7997" b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SMART parking system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59068" y="3708825"/>
            <a:ext cx="7200232" cy="283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8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Presented By:</a:t>
            </a:r>
          </a:p>
          <a:p>
            <a:pPr algn="just">
              <a:lnSpc>
                <a:spcPts val="5618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Dhruv Agarwal(23EEB0A12)</a:t>
            </a:r>
          </a:p>
          <a:p>
            <a:pPr algn="just">
              <a:lnSpc>
                <a:spcPts val="5618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M. Gokul(23EEB0A23)</a:t>
            </a:r>
          </a:p>
          <a:p>
            <a:pPr algn="just">
              <a:lnSpc>
                <a:spcPts val="5618"/>
              </a:lnSpc>
            </a:pPr>
            <a:r>
              <a:rPr lang="en-US" sz="40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M. Hari(23EEB0A24)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857" y="2636238"/>
            <a:ext cx="14304054" cy="7325897"/>
          </a:xfrm>
          <a:custGeom>
            <a:avLst/>
            <a:gdLst/>
            <a:ahLst/>
            <a:cxnLst/>
            <a:rect l="l" t="t" r="r" b="b"/>
            <a:pathLst>
              <a:path w="14304054" h="7325897">
                <a:moveTo>
                  <a:pt x="0" y="0"/>
                </a:moveTo>
                <a:lnTo>
                  <a:pt x="14304054" y="0"/>
                </a:lnTo>
                <a:lnTo>
                  <a:pt x="14304054" y="7325897"/>
                </a:lnTo>
                <a:lnTo>
                  <a:pt x="0" y="7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18" t="-36410" b="-104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3349" y="150758"/>
            <a:ext cx="8142470" cy="106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8"/>
              </a:lnSpc>
            </a:pPr>
            <a:r>
              <a:rPr lang="en-US" sz="6191" u="sng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Simulation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5715" y="1168953"/>
            <a:ext cx="8846885" cy="1162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30"/>
              </a:lnSpc>
              <a:spcBef>
                <a:spcPct val="0"/>
              </a:spcBef>
            </a:pPr>
            <a:r>
              <a:rPr lang="en-US" sz="7093" dirty="0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1) All Slots are free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1057" y="1727273"/>
            <a:ext cx="14087544" cy="8159834"/>
          </a:xfrm>
          <a:custGeom>
            <a:avLst/>
            <a:gdLst/>
            <a:ahLst/>
            <a:cxnLst/>
            <a:rect l="l" t="t" r="r" b="b"/>
            <a:pathLst>
              <a:path w="14087544" h="8159834">
                <a:moveTo>
                  <a:pt x="0" y="0"/>
                </a:moveTo>
                <a:lnTo>
                  <a:pt x="14087544" y="0"/>
                </a:lnTo>
                <a:lnTo>
                  <a:pt x="14087544" y="8159834"/>
                </a:lnTo>
                <a:lnTo>
                  <a:pt x="0" y="815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004" t="-46414" r="-8113" b="-235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3324" y="395778"/>
            <a:ext cx="7222158" cy="91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5291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2)First slot is occupied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E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8594" y="1864014"/>
            <a:ext cx="16230600" cy="8268863"/>
          </a:xfrm>
          <a:custGeom>
            <a:avLst/>
            <a:gdLst/>
            <a:ahLst/>
            <a:cxnLst/>
            <a:rect l="l" t="t" r="r" b="b"/>
            <a:pathLst>
              <a:path w="16230600" h="8268863">
                <a:moveTo>
                  <a:pt x="0" y="0"/>
                </a:moveTo>
                <a:lnTo>
                  <a:pt x="16230600" y="0"/>
                </a:lnTo>
                <a:lnTo>
                  <a:pt x="16230600" y="8268863"/>
                </a:lnTo>
                <a:lnTo>
                  <a:pt x="0" y="8268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358" t="-51234" b="-268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4703" y="261404"/>
            <a:ext cx="8579297" cy="89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8"/>
              </a:lnSpc>
            </a:pPr>
            <a:r>
              <a:rPr lang="en-US" sz="5191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3) 2nd slot is also occupied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1759" y="2095295"/>
            <a:ext cx="14017541" cy="7722198"/>
          </a:xfrm>
          <a:custGeom>
            <a:avLst/>
            <a:gdLst/>
            <a:ahLst/>
            <a:cxnLst/>
            <a:rect l="l" t="t" r="r" b="b"/>
            <a:pathLst>
              <a:path w="14017541" h="7722198">
                <a:moveTo>
                  <a:pt x="0" y="0"/>
                </a:moveTo>
                <a:lnTo>
                  <a:pt x="14017541" y="0"/>
                </a:lnTo>
                <a:lnTo>
                  <a:pt x="14017541" y="7722198"/>
                </a:lnTo>
                <a:lnTo>
                  <a:pt x="0" y="772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45" t="-39262" b="-2478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3800" y="380237"/>
            <a:ext cx="9144587" cy="115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7"/>
              </a:lnSpc>
            </a:pPr>
            <a:r>
              <a:rPr lang="en-US" sz="6691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4) All slots are occupied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6096" y="347262"/>
            <a:ext cx="9116020" cy="122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0"/>
              </a:lnSpc>
              <a:spcBef>
                <a:spcPct val="0"/>
              </a:spcBef>
            </a:pPr>
            <a:r>
              <a:rPr lang="en-US" sz="7093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Future Scope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20954"/>
            <a:ext cx="13983519" cy="6305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0"/>
              </a:lnSpc>
            </a:pPr>
            <a:r>
              <a:rPr lang="en-US" sz="59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1.Mobile App Integration</a:t>
            </a:r>
          </a:p>
          <a:p>
            <a:pPr algn="just">
              <a:lnSpc>
                <a:spcPts val="8390"/>
              </a:lnSpc>
            </a:pPr>
            <a:r>
              <a:rPr lang="en-US" sz="59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2.IoT-Based Cloud Monitoring</a:t>
            </a:r>
          </a:p>
          <a:p>
            <a:pPr algn="just">
              <a:lnSpc>
                <a:spcPts val="8390"/>
              </a:lnSpc>
            </a:pPr>
            <a:r>
              <a:rPr lang="en-US" sz="59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3.Automated Payment System</a:t>
            </a:r>
          </a:p>
          <a:p>
            <a:pPr algn="just">
              <a:lnSpc>
                <a:spcPts val="8390"/>
              </a:lnSpc>
            </a:pPr>
            <a:r>
              <a:rPr lang="en-US" sz="59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4.AI-Powered Slot Allocation</a:t>
            </a:r>
          </a:p>
          <a:p>
            <a:pPr algn="just">
              <a:lnSpc>
                <a:spcPts val="8390"/>
              </a:lnSpc>
            </a:pPr>
            <a:r>
              <a:rPr lang="en-US" sz="59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5.Security Enhancements with CCTV &amp; RFID</a:t>
            </a:r>
          </a:p>
          <a:p>
            <a:pPr algn="just">
              <a:lnSpc>
                <a:spcPts val="8390"/>
              </a:lnSpc>
              <a:spcBef>
                <a:spcPct val="0"/>
              </a:spcBef>
            </a:pPr>
            <a:endParaRPr lang="en-US" sz="5993">
              <a:solidFill>
                <a:srgbClr val="3AAA46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27587" y="552150"/>
            <a:ext cx="6736394" cy="85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3"/>
              </a:lnSpc>
              <a:spcBef>
                <a:spcPct val="0"/>
              </a:spcBef>
            </a:pPr>
            <a:r>
              <a:rPr lang="en-US" sz="5081" b="1">
                <a:solidFill>
                  <a:srgbClr val="FF5757"/>
                </a:solidFill>
                <a:latin typeface="Inter Heavy"/>
                <a:ea typeface="Inter Heavy"/>
                <a:cs typeface="Inter Heavy"/>
                <a:sym typeface="Inter Heavy"/>
              </a:rPr>
              <a:t>Applications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9550" y="2638206"/>
            <a:ext cx="12261354" cy="533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901" lvl="1" indent="-402950" algn="l">
              <a:lnSpc>
                <a:spcPts val="7166"/>
              </a:lnSpc>
              <a:buFont typeface="Arial"/>
              <a:buChar char="•"/>
            </a:pPr>
            <a:r>
              <a:rPr lang="en-US" sz="3732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Shopping Malls and Commercial Complexes</a:t>
            </a:r>
          </a:p>
          <a:p>
            <a:pPr marL="805901" lvl="1" indent="-402950" algn="l">
              <a:lnSpc>
                <a:spcPts val="7166"/>
              </a:lnSpc>
              <a:buFont typeface="Arial"/>
              <a:buChar char="•"/>
            </a:pPr>
            <a:r>
              <a:rPr lang="en-US" sz="3732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Airports and Railway Stations</a:t>
            </a:r>
          </a:p>
          <a:p>
            <a:pPr marL="805901" lvl="1" indent="-402950" algn="l">
              <a:lnSpc>
                <a:spcPts val="7166"/>
              </a:lnSpc>
              <a:buFont typeface="Arial"/>
              <a:buChar char="•"/>
            </a:pPr>
            <a:r>
              <a:rPr lang="en-US" sz="3732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Corporate Offices and IT Parks</a:t>
            </a:r>
          </a:p>
          <a:p>
            <a:pPr marL="805901" lvl="1" indent="-402950" algn="l">
              <a:lnSpc>
                <a:spcPts val="7166"/>
              </a:lnSpc>
              <a:buFont typeface="Arial"/>
              <a:buChar char="•"/>
            </a:pPr>
            <a:r>
              <a:rPr lang="en-US" sz="3732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Smart Cities and Public Parking Areas.</a:t>
            </a:r>
          </a:p>
          <a:p>
            <a:pPr marL="805901" lvl="1" indent="-402950" algn="l">
              <a:lnSpc>
                <a:spcPts val="7166"/>
              </a:lnSpc>
              <a:buFont typeface="Arial"/>
              <a:buChar char="•"/>
            </a:pPr>
            <a:r>
              <a:rPr lang="en-US" sz="3732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Residential Apartments and Gated Communities</a:t>
            </a:r>
          </a:p>
          <a:p>
            <a:pPr algn="l">
              <a:lnSpc>
                <a:spcPts val="7166"/>
              </a:lnSpc>
            </a:pPr>
            <a:endParaRPr lang="en-US" sz="3732" b="1">
              <a:solidFill>
                <a:srgbClr val="FF3131"/>
              </a:solidFill>
              <a:latin typeface="Inter Heavy"/>
              <a:ea typeface="Inter Heavy"/>
              <a:cs typeface="Inter Heavy"/>
              <a:sym typeface="Inter Heav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5098" y="637692"/>
            <a:ext cx="3694472" cy="121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0"/>
              </a:lnSpc>
              <a:spcBef>
                <a:spcPct val="0"/>
              </a:spcBef>
            </a:pPr>
            <a:r>
              <a:rPr lang="en-US" sz="7093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Summary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599278"/>
            <a:ext cx="18288000" cy="581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8" lvl="1" indent="-464184" algn="just">
              <a:lnSpc>
                <a:spcPts val="7782"/>
              </a:lnSpc>
              <a:buFont typeface="Arial"/>
              <a:buChar char="•"/>
            </a:pPr>
            <a:r>
              <a:rPr lang="en-US" sz="4299">
                <a:solidFill>
                  <a:srgbClr val="FF3131"/>
                </a:solidFill>
                <a:latin typeface="Lilita One"/>
                <a:ea typeface="Lilita One"/>
                <a:cs typeface="Lilita One"/>
                <a:sym typeface="Lilita One"/>
              </a:rPr>
              <a:t>The system successfully detects vehicles using ultrasonic sensors.</a:t>
            </a:r>
          </a:p>
          <a:p>
            <a:pPr marL="928368" lvl="1" indent="-464184" algn="just">
              <a:lnSpc>
                <a:spcPts val="7782"/>
              </a:lnSpc>
              <a:buFont typeface="Arial"/>
              <a:buChar char="•"/>
            </a:pPr>
            <a:r>
              <a:rPr lang="en-US" sz="4299">
                <a:solidFill>
                  <a:srgbClr val="FF3131"/>
                </a:solidFill>
                <a:latin typeface="Lilita One"/>
                <a:ea typeface="Lilita One"/>
                <a:cs typeface="Lilita One"/>
                <a:sym typeface="Lilita One"/>
              </a:rPr>
              <a:t>The LCD display accurately shows the number of available parking slots.</a:t>
            </a:r>
          </a:p>
          <a:p>
            <a:pPr marL="928368" lvl="1" indent="-464184" algn="just">
              <a:lnSpc>
                <a:spcPts val="7782"/>
              </a:lnSpc>
              <a:buFont typeface="Arial"/>
              <a:buChar char="•"/>
            </a:pPr>
            <a:r>
              <a:rPr lang="en-US" sz="4299">
                <a:solidFill>
                  <a:srgbClr val="FF3131"/>
                </a:solidFill>
                <a:latin typeface="Lilita One"/>
                <a:ea typeface="Lilita One"/>
                <a:cs typeface="Lilita One"/>
                <a:sym typeface="Lilita One"/>
              </a:rPr>
              <a:t>The servo motor barrier operates automatically based on vehicle detection.</a:t>
            </a:r>
          </a:p>
          <a:p>
            <a:pPr marL="928368" lvl="1" indent="-464184" algn="just">
              <a:lnSpc>
                <a:spcPts val="7782"/>
              </a:lnSpc>
              <a:buFont typeface="Arial"/>
              <a:buChar char="•"/>
            </a:pPr>
            <a:r>
              <a:rPr lang="en-US" sz="4299">
                <a:solidFill>
                  <a:srgbClr val="FF3131"/>
                </a:solidFill>
                <a:latin typeface="Lilita One"/>
                <a:ea typeface="Lilita One"/>
                <a:cs typeface="Lilita One"/>
                <a:sym typeface="Lilita One"/>
              </a:rPr>
              <a:t>Entry and exit processes are automated, reducing manual effort.</a:t>
            </a:r>
          </a:p>
          <a:p>
            <a:pPr marL="928368" lvl="1" indent="-464184" algn="just">
              <a:lnSpc>
                <a:spcPts val="7782"/>
              </a:lnSpc>
              <a:buFont typeface="Arial"/>
              <a:buChar char="•"/>
            </a:pPr>
            <a:r>
              <a:rPr lang="en-US" sz="4299">
                <a:solidFill>
                  <a:srgbClr val="FF3131"/>
                </a:solidFill>
                <a:latin typeface="Lilita One"/>
                <a:ea typeface="Lilita One"/>
                <a:cs typeface="Lilita One"/>
                <a:sym typeface="Lilita One"/>
              </a:rPr>
              <a:t>The Smart Parking System using Arduino provides an efficient and automated solution for managing parking spaces.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9041"/>
            <a:ext cx="18288000" cy="7648575"/>
          </a:xfrm>
          <a:custGeom>
            <a:avLst/>
            <a:gdLst/>
            <a:ahLst/>
            <a:cxnLst/>
            <a:rect l="l" t="t" r="r" b="b"/>
            <a:pathLst>
              <a:path w="18288000" h="7648575">
                <a:moveTo>
                  <a:pt x="0" y="0"/>
                </a:moveTo>
                <a:lnTo>
                  <a:pt x="18288000" y="0"/>
                </a:lnTo>
                <a:lnTo>
                  <a:pt x="18288000" y="7648575"/>
                </a:lnTo>
                <a:lnTo>
                  <a:pt x="0" y="764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89" r="-76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3503" y="1240917"/>
            <a:ext cx="18414997" cy="7790545"/>
          </a:xfrm>
          <a:custGeom>
            <a:avLst/>
            <a:gdLst/>
            <a:ahLst/>
            <a:cxnLst/>
            <a:rect l="l" t="t" r="r" b="b"/>
            <a:pathLst>
              <a:path w="18414997" h="7790545">
                <a:moveTo>
                  <a:pt x="0" y="0"/>
                </a:moveTo>
                <a:lnTo>
                  <a:pt x="18414997" y="0"/>
                </a:lnTo>
                <a:lnTo>
                  <a:pt x="18414997" y="7790545"/>
                </a:lnTo>
                <a:lnTo>
                  <a:pt x="0" y="7790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13440" y="3069955"/>
            <a:ext cx="8833990" cy="425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97"/>
              </a:lnSpc>
            </a:pPr>
            <a:r>
              <a:rPr lang="en-US" sz="18833" spc="18">
                <a:solidFill>
                  <a:srgbClr val="3AAA4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thank you mam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F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38150" y="3942140"/>
            <a:ext cx="180975" cy="180975"/>
            <a:chOff x="0" y="0"/>
            <a:chExt cx="180975" cy="180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229" cy="181102"/>
            </a:xfrm>
            <a:custGeom>
              <a:avLst/>
              <a:gdLst/>
              <a:ahLst/>
              <a:cxnLst/>
              <a:rect l="l" t="t" r="r" b="b"/>
              <a:pathLst>
                <a:path w="181229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551" y="0"/>
                  </a:cubicBezTo>
                  <a:cubicBezTo>
                    <a:pt x="96520" y="0"/>
                    <a:pt x="102362" y="635"/>
                    <a:pt x="108204" y="1778"/>
                  </a:cubicBezTo>
                  <a:cubicBezTo>
                    <a:pt x="114046" y="2921"/>
                    <a:pt x="119634" y="4699"/>
                    <a:pt x="125222" y="6985"/>
                  </a:cubicBezTo>
                  <a:cubicBezTo>
                    <a:pt x="130810" y="9271"/>
                    <a:pt x="135890" y="12065"/>
                    <a:pt x="140843" y="15367"/>
                  </a:cubicBezTo>
                  <a:cubicBezTo>
                    <a:pt x="145796" y="18669"/>
                    <a:pt x="150368" y="22479"/>
                    <a:pt x="154559" y="26670"/>
                  </a:cubicBezTo>
                  <a:cubicBezTo>
                    <a:pt x="158750" y="30861"/>
                    <a:pt x="162560" y="35433"/>
                    <a:pt x="165862" y="40386"/>
                  </a:cubicBezTo>
                  <a:cubicBezTo>
                    <a:pt x="169164" y="45339"/>
                    <a:pt x="171958" y="50546"/>
                    <a:pt x="174244" y="56007"/>
                  </a:cubicBezTo>
                  <a:cubicBezTo>
                    <a:pt x="176530" y="61468"/>
                    <a:pt x="178181" y="67183"/>
                    <a:pt x="179451" y="73025"/>
                  </a:cubicBezTo>
                  <a:cubicBezTo>
                    <a:pt x="180721" y="78867"/>
                    <a:pt x="181229" y="84709"/>
                    <a:pt x="181229" y="90678"/>
                  </a:cubicBezTo>
                  <a:close/>
                </a:path>
              </a:pathLst>
            </a:custGeom>
            <a:solidFill>
              <a:srgbClr val="B4E1E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1820" y="2659351"/>
            <a:ext cx="180975" cy="180975"/>
            <a:chOff x="0" y="0"/>
            <a:chExt cx="180975" cy="180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B4E1E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61820" y="3300746"/>
            <a:ext cx="180975" cy="180975"/>
            <a:chOff x="0" y="0"/>
            <a:chExt cx="180975" cy="180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B4E1E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61820" y="4545425"/>
            <a:ext cx="180975" cy="180975"/>
            <a:chOff x="0" y="0"/>
            <a:chExt cx="180975" cy="180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B4E1E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61820" y="5314598"/>
            <a:ext cx="180975" cy="180975"/>
            <a:chOff x="0" y="0"/>
            <a:chExt cx="180975" cy="180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102" cy="181102"/>
            </a:xfrm>
            <a:custGeom>
              <a:avLst/>
              <a:gdLst/>
              <a:ahLst/>
              <a:cxnLst/>
              <a:rect l="l" t="t" r="r" b="b"/>
              <a:pathLst>
                <a:path w="181102" h="181102">
                  <a:moveTo>
                    <a:pt x="180975" y="90424"/>
                  </a:moveTo>
                  <a:cubicBezTo>
                    <a:pt x="180975" y="96393"/>
                    <a:pt x="180340" y="102235"/>
                    <a:pt x="179197" y="108077"/>
                  </a:cubicBezTo>
                  <a:cubicBezTo>
                    <a:pt x="178054" y="113919"/>
                    <a:pt x="176276" y="119507"/>
                    <a:pt x="173990" y="125095"/>
                  </a:cubicBezTo>
                  <a:cubicBezTo>
                    <a:pt x="171704" y="130683"/>
                    <a:pt x="168910" y="135763"/>
                    <a:pt x="165608" y="140716"/>
                  </a:cubicBezTo>
                  <a:cubicBezTo>
                    <a:pt x="162306" y="145669"/>
                    <a:pt x="158496" y="150241"/>
                    <a:pt x="154305" y="154432"/>
                  </a:cubicBezTo>
                  <a:cubicBezTo>
                    <a:pt x="150114" y="158623"/>
                    <a:pt x="145542" y="162433"/>
                    <a:pt x="140589" y="165735"/>
                  </a:cubicBezTo>
                  <a:cubicBezTo>
                    <a:pt x="135636" y="169037"/>
                    <a:pt x="130429" y="171831"/>
                    <a:pt x="124968" y="174117"/>
                  </a:cubicBezTo>
                  <a:cubicBezTo>
                    <a:pt x="119507" y="176403"/>
                    <a:pt x="113792" y="178054"/>
                    <a:pt x="107950" y="179324"/>
                  </a:cubicBezTo>
                  <a:cubicBezTo>
                    <a:pt x="102108" y="180594"/>
                    <a:pt x="96266" y="181102"/>
                    <a:pt x="90297" y="181102"/>
                  </a:cubicBezTo>
                  <a:cubicBezTo>
                    <a:pt x="84328" y="181102"/>
                    <a:pt x="78486" y="180467"/>
                    <a:pt x="72644" y="179324"/>
                  </a:cubicBezTo>
                  <a:cubicBezTo>
                    <a:pt x="66802" y="178181"/>
                    <a:pt x="61214" y="176403"/>
                    <a:pt x="55626" y="174117"/>
                  </a:cubicBezTo>
                  <a:cubicBezTo>
                    <a:pt x="50038" y="171831"/>
                    <a:pt x="44958" y="169037"/>
                    <a:pt x="40005" y="165735"/>
                  </a:cubicBezTo>
                  <a:cubicBezTo>
                    <a:pt x="35052" y="162433"/>
                    <a:pt x="30480" y="158623"/>
                    <a:pt x="26289" y="154432"/>
                  </a:cubicBezTo>
                  <a:cubicBezTo>
                    <a:pt x="22098" y="150241"/>
                    <a:pt x="18288" y="145669"/>
                    <a:pt x="14986" y="140716"/>
                  </a:cubicBezTo>
                  <a:cubicBezTo>
                    <a:pt x="11684" y="135763"/>
                    <a:pt x="8890" y="130556"/>
                    <a:pt x="6604" y="125095"/>
                  </a:cubicBezTo>
                  <a:cubicBezTo>
                    <a:pt x="4318" y="119634"/>
                    <a:pt x="2921" y="113919"/>
                    <a:pt x="1778" y="108204"/>
                  </a:cubicBezTo>
                  <a:cubicBezTo>
                    <a:pt x="635" y="102489"/>
                    <a:pt x="0" y="96393"/>
                    <a:pt x="0" y="90424"/>
                  </a:cubicBezTo>
                  <a:cubicBezTo>
                    <a:pt x="0" y="84455"/>
                    <a:pt x="635" y="78613"/>
                    <a:pt x="1778" y="72771"/>
                  </a:cubicBezTo>
                  <a:cubicBezTo>
                    <a:pt x="2921" y="66929"/>
                    <a:pt x="4572" y="61341"/>
                    <a:pt x="6858" y="55880"/>
                  </a:cubicBezTo>
                  <a:cubicBezTo>
                    <a:pt x="9144" y="50419"/>
                    <a:pt x="11938" y="45212"/>
                    <a:pt x="15240" y="40259"/>
                  </a:cubicBezTo>
                  <a:cubicBezTo>
                    <a:pt x="18542" y="35306"/>
                    <a:pt x="22352" y="30734"/>
                    <a:pt x="26543" y="26543"/>
                  </a:cubicBezTo>
                  <a:cubicBezTo>
                    <a:pt x="30734" y="22352"/>
                    <a:pt x="35306" y="18542"/>
                    <a:pt x="40259" y="15240"/>
                  </a:cubicBezTo>
                  <a:cubicBezTo>
                    <a:pt x="45212" y="11938"/>
                    <a:pt x="50419" y="9144"/>
                    <a:pt x="55880" y="6858"/>
                  </a:cubicBezTo>
                  <a:cubicBezTo>
                    <a:pt x="61341" y="4572"/>
                    <a:pt x="67056" y="2921"/>
                    <a:pt x="72771" y="1778"/>
                  </a:cubicBezTo>
                  <a:cubicBezTo>
                    <a:pt x="78486" y="635"/>
                    <a:pt x="84582" y="0"/>
                    <a:pt x="90424" y="0"/>
                  </a:cubicBezTo>
                  <a:cubicBezTo>
                    <a:pt x="96266" y="0"/>
                    <a:pt x="102235" y="635"/>
                    <a:pt x="108077" y="1778"/>
                  </a:cubicBezTo>
                  <a:cubicBezTo>
                    <a:pt x="113919" y="2921"/>
                    <a:pt x="119507" y="4699"/>
                    <a:pt x="125095" y="6985"/>
                  </a:cubicBezTo>
                  <a:cubicBezTo>
                    <a:pt x="130683" y="9271"/>
                    <a:pt x="135763" y="12065"/>
                    <a:pt x="140716" y="15367"/>
                  </a:cubicBezTo>
                  <a:cubicBezTo>
                    <a:pt x="145669" y="18669"/>
                    <a:pt x="150241" y="22479"/>
                    <a:pt x="154432" y="26670"/>
                  </a:cubicBezTo>
                  <a:cubicBezTo>
                    <a:pt x="158623" y="30861"/>
                    <a:pt x="162433" y="35433"/>
                    <a:pt x="165735" y="40386"/>
                  </a:cubicBezTo>
                  <a:cubicBezTo>
                    <a:pt x="169037" y="45339"/>
                    <a:pt x="171831" y="50546"/>
                    <a:pt x="174117" y="56007"/>
                  </a:cubicBezTo>
                  <a:cubicBezTo>
                    <a:pt x="176403" y="61468"/>
                    <a:pt x="178054" y="67183"/>
                    <a:pt x="179324" y="73025"/>
                  </a:cubicBezTo>
                  <a:cubicBezTo>
                    <a:pt x="180594" y="78867"/>
                    <a:pt x="181102" y="84709"/>
                    <a:pt x="181102" y="90678"/>
                  </a:cubicBezTo>
                  <a:close/>
                </a:path>
              </a:pathLst>
            </a:custGeom>
            <a:solidFill>
              <a:srgbClr val="B4E1E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0" y="3936997"/>
            <a:ext cx="19824697" cy="11391900"/>
          </a:xfrm>
          <a:custGeom>
            <a:avLst/>
            <a:gdLst/>
            <a:ahLst/>
            <a:cxnLst/>
            <a:rect l="l" t="t" r="r" b="b"/>
            <a:pathLst>
              <a:path w="19824697" h="11391900">
                <a:moveTo>
                  <a:pt x="0" y="0"/>
                </a:moveTo>
                <a:lnTo>
                  <a:pt x="19824697" y="0"/>
                </a:lnTo>
                <a:lnTo>
                  <a:pt x="19824697" y="11391900"/>
                </a:lnTo>
                <a:lnTo>
                  <a:pt x="0" y="11391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3888" y="758361"/>
            <a:ext cx="11217154" cy="91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spc="3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Smart Parking is </a:t>
            </a:r>
            <a:r>
              <a:rPr lang="en-US" sz="5199" b="1" spc="31">
                <a:solidFill>
                  <a:srgbClr val="E648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Important ?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498" y="2399795"/>
            <a:ext cx="11158452" cy="329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999" b="1">
                <a:solidFill>
                  <a:srgbClr val="B4E1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Reduces traffic and road congestion Saves time in finding parking Minimizes fuel usage and cost Improves security with automated control</a:t>
            </a:r>
          </a:p>
          <a:p>
            <a:pPr algn="l">
              <a:lnSpc>
                <a:spcPts val="7663"/>
              </a:lnSpc>
            </a:pPr>
            <a:r>
              <a:rPr lang="en-US" sz="3999" b="1">
                <a:solidFill>
                  <a:srgbClr val="B4E1E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Enhances efficiency in parking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2297" y="1982381"/>
            <a:ext cx="10538513" cy="8106549"/>
          </a:xfrm>
          <a:custGeom>
            <a:avLst/>
            <a:gdLst/>
            <a:ahLst/>
            <a:cxnLst/>
            <a:rect l="l" t="t" r="r" b="b"/>
            <a:pathLst>
              <a:path w="10538513" h="8106549">
                <a:moveTo>
                  <a:pt x="0" y="0"/>
                </a:moveTo>
                <a:lnTo>
                  <a:pt x="10538513" y="0"/>
                </a:lnTo>
                <a:lnTo>
                  <a:pt x="10538513" y="8106548"/>
                </a:lnTo>
                <a:lnTo>
                  <a:pt x="0" y="810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36246" y="525923"/>
            <a:ext cx="4356013" cy="1252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0"/>
              </a:lnSpc>
              <a:spcBef>
                <a:spcPct val="0"/>
              </a:spcBef>
            </a:pPr>
            <a:r>
              <a:rPr lang="en-US" sz="7293" b="1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Objectives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150" y="1905000"/>
            <a:ext cx="3367630" cy="5288223"/>
          </a:xfrm>
          <a:custGeom>
            <a:avLst/>
            <a:gdLst/>
            <a:ahLst/>
            <a:cxnLst/>
            <a:rect l="l" t="t" r="r" b="b"/>
            <a:pathLst>
              <a:path w="3367630" h="5288223">
                <a:moveTo>
                  <a:pt x="0" y="0"/>
                </a:moveTo>
                <a:lnTo>
                  <a:pt x="3367630" y="0"/>
                </a:lnTo>
                <a:lnTo>
                  <a:pt x="3367630" y="5288223"/>
                </a:lnTo>
                <a:lnTo>
                  <a:pt x="0" y="5288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2617" y="761219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6056" y="1905000"/>
            <a:ext cx="3155090" cy="5287232"/>
          </a:xfrm>
          <a:custGeom>
            <a:avLst/>
            <a:gdLst/>
            <a:ahLst/>
            <a:cxnLst/>
            <a:rect l="l" t="t" r="r" b="b"/>
            <a:pathLst>
              <a:path w="3155090" h="5287232">
                <a:moveTo>
                  <a:pt x="0" y="0"/>
                </a:moveTo>
                <a:lnTo>
                  <a:pt x="3155089" y="0"/>
                </a:lnTo>
                <a:lnTo>
                  <a:pt x="3155089" y="5287232"/>
                </a:lnTo>
                <a:lnTo>
                  <a:pt x="0" y="5287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0" y="761219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00220" y="1905000"/>
            <a:ext cx="3045714" cy="5395674"/>
          </a:xfrm>
          <a:custGeom>
            <a:avLst/>
            <a:gdLst/>
            <a:ahLst/>
            <a:cxnLst/>
            <a:rect l="l" t="t" r="r" b="b"/>
            <a:pathLst>
              <a:path w="3045714" h="5395674">
                <a:moveTo>
                  <a:pt x="0" y="0"/>
                </a:moveTo>
                <a:lnTo>
                  <a:pt x="3045714" y="0"/>
                </a:lnTo>
                <a:lnTo>
                  <a:pt x="3045714" y="5395674"/>
                </a:lnTo>
                <a:lnTo>
                  <a:pt x="0" y="5395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20125" y="761219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40698" y="1905000"/>
            <a:ext cx="3045724" cy="5395674"/>
          </a:xfrm>
          <a:custGeom>
            <a:avLst/>
            <a:gdLst/>
            <a:ahLst/>
            <a:cxnLst/>
            <a:rect l="l" t="t" r="r" b="b"/>
            <a:pathLst>
              <a:path w="3045724" h="5395674">
                <a:moveTo>
                  <a:pt x="0" y="0"/>
                </a:moveTo>
                <a:lnTo>
                  <a:pt x="3045723" y="0"/>
                </a:lnTo>
                <a:lnTo>
                  <a:pt x="3045723" y="5395674"/>
                </a:lnTo>
                <a:lnTo>
                  <a:pt x="0" y="5395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39680" y="7612190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71767" y="1905000"/>
            <a:ext cx="3045714" cy="5395674"/>
          </a:xfrm>
          <a:custGeom>
            <a:avLst/>
            <a:gdLst/>
            <a:ahLst/>
            <a:cxnLst/>
            <a:rect l="l" t="t" r="r" b="b"/>
            <a:pathLst>
              <a:path w="3045714" h="5395674">
                <a:moveTo>
                  <a:pt x="0" y="0"/>
                </a:moveTo>
                <a:lnTo>
                  <a:pt x="3045714" y="0"/>
                </a:lnTo>
                <a:lnTo>
                  <a:pt x="3045714" y="5395674"/>
                </a:lnTo>
                <a:lnTo>
                  <a:pt x="0" y="5395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49680" y="7460799"/>
            <a:ext cx="1047750" cy="1047750"/>
          </a:xfrm>
          <a:custGeom>
            <a:avLst/>
            <a:gdLst/>
            <a:ahLst/>
            <a:cxnLst/>
            <a:rect l="l" t="t" r="r" b="b"/>
            <a:pathLst>
              <a:path w="1047750" h="1047750">
                <a:moveTo>
                  <a:pt x="0" y="0"/>
                </a:moveTo>
                <a:lnTo>
                  <a:pt x="1047750" y="0"/>
                </a:lnTo>
                <a:lnTo>
                  <a:pt x="1047750" y="1047750"/>
                </a:lnTo>
                <a:lnTo>
                  <a:pt x="0" y="1047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1680" y="2085318"/>
            <a:ext cx="3124200" cy="4933950"/>
          </a:xfrm>
          <a:custGeom>
            <a:avLst/>
            <a:gdLst/>
            <a:ahLst/>
            <a:cxnLst/>
            <a:rect l="l" t="t" r="r" b="b"/>
            <a:pathLst>
              <a:path w="3124200" h="4933950">
                <a:moveTo>
                  <a:pt x="0" y="0"/>
                </a:moveTo>
                <a:lnTo>
                  <a:pt x="3124200" y="0"/>
                </a:lnTo>
                <a:lnTo>
                  <a:pt x="3124200" y="4933950"/>
                </a:lnTo>
                <a:lnTo>
                  <a:pt x="0" y="49339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177446" y="2259730"/>
            <a:ext cx="2828925" cy="4581525"/>
          </a:xfrm>
          <a:custGeom>
            <a:avLst/>
            <a:gdLst/>
            <a:ahLst/>
            <a:cxnLst/>
            <a:rect l="l" t="t" r="r" b="b"/>
            <a:pathLst>
              <a:path w="2828925" h="4581525">
                <a:moveTo>
                  <a:pt x="0" y="0"/>
                </a:moveTo>
                <a:lnTo>
                  <a:pt x="2828925" y="0"/>
                </a:lnTo>
                <a:lnTo>
                  <a:pt x="2828925" y="4581525"/>
                </a:lnTo>
                <a:lnTo>
                  <a:pt x="0" y="458152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5351" r="-811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24045" y="2259730"/>
            <a:ext cx="2533650" cy="3076575"/>
          </a:xfrm>
          <a:custGeom>
            <a:avLst/>
            <a:gdLst/>
            <a:ahLst/>
            <a:cxnLst/>
            <a:rect l="l" t="t" r="r" b="b"/>
            <a:pathLst>
              <a:path w="2533650" h="3076575">
                <a:moveTo>
                  <a:pt x="0" y="0"/>
                </a:moveTo>
                <a:lnTo>
                  <a:pt x="2533650" y="0"/>
                </a:lnTo>
                <a:lnTo>
                  <a:pt x="2533650" y="3076575"/>
                </a:lnTo>
                <a:lnTo>
                  <a:pt x="0" y="307657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20300" t="-26397" r="-261654" b="-2406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189347" y="5518461"/>
            <a:ext cx="1205265" cy="1676400"/>
          </a:xfrm>
          <a:custGeom>
            <a:avLst/>
            <a:gdLst/>
            <a:ahLst/>
            <a:cxnLst/>
            <a:rect l="l" t="t" r="r" b="b"/>
            <a:pathLst>
              <a:path w="1205265" h="1676400">
                <a:moveTo>
                  <a:pt x="0" y="0"/>
                </a:moveTo>
                <a:lnTo>
                  <a:pt x="1205265" y="0"/>
                </a:lnTo>
                <a:lnTo>
                  <a:pt x="1205265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34231" t="-31210" b="-5231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34408" y="1984324"/>
            <a:ext cx="2667000" cy="5238750"/>
          </a:xfrm>
          <a:custGeom>
            <a:avLst/>
            <a:gdLst/>
            <a:ahLst/>
            <a:cxnLst/>
            <a:rect l="l" t="t" r="r" b="b"/>
            <a:pathLst>
              <a:path w="2667000" h="5238750">
                <a:moveTo>
                  <a:pt x="0" y="0"/>
                </a:moveTo>
                <a:lnTo>
                  <a:pt x="2667000" y="0"/>
                </a:lnTo>
                <a:lnTo>
                  <a:pt x="2667000" y="5238750"/>
                </a:lnTo>
                <a:lnTo>
                  <a:pt x="0" y="5238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57962" y="2035959"/>
            <a:ext cx="2705100" cy="4981575"/>
          </a:xfrm>
          <a:custGeom>
            <a:avLst/>
            <a:gdLst/>
            <a:ahLst/>
            <a:cxnLst/>
            <a:rect l="l" t="t" r="r" b="b"/>
            <a:pathLst>
              <a:path w="2705100" h="4981575">
                <a:moveTo>
                  <a:pt x="0" y="0"/>
                </a:moveTo>
                <a:lnTo>
                  <a:pt x="2705100" y="0"/>
                </a:lnTo>
                <a:lnTo>
                  <a:pt x="2705100" y="4981575"/>
                </a:lnTo>
                <a:lnTo>
                  <a:pt x="0" y="4981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7042" r="-8802"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74647" y="1841497"/>
            <a:ext cx="3494627" cy="5417058"/>
            <a:chOff x="0" y="0"/>
            <a:chExt cx="3494621" cy="5417058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3367659" cy="5290058"/>
            </a:xfrm>
            <a:custGeom>
              <a:avLst/>
              <a:gdLst/>
              <a:ahLst/>
              <a:cxnLst/>
              <a:rect l="l" t="t" r="r" b="b"/>
              <a:pathLst>
                <a:path w="3367659" h="5290058">
                  <a:moveTo>
                    <a:pt x="0" y="5290058"/>
                  </a:moveTo>
                  <a:lnTo>
                    <a:pt x="3367659" y="5290058"/>
                  </a:lnTo>
                  <a:lnTo>
                    <a:pt x="33676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7071" y="243840"/>
              <a:ext cx="3120517" cy="4929378"/>
            </a:xfrm>
            <a:custGeom>
              <a:avLst/>
              <a:gdLst/>
              <a:ahLst/>
              <a:cxnLst/>
              <a:rect l="l" t="t" r="r" b="b"/>
              <a:pathLst>
                <a:path w="3120517" h="4929378">
                  <a:moveTo>
                    <a:pt x="0" y="4929378"/>
                  </a:moveTo>
                  <a:lnTo>
                    <a:pt x="3120517" y="4929378"/>
                  </a:lnTo>
                  <a:lnTo>
                    <a:pt x="312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52617" y="7612190"/>
            <a:ext cx="1047750" cy="1047750"/>
            <a:chOff x="0" y="0"/>
            <a:chExt cx="1047750" cy="10477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0" y="1047750"/>
                  </a:moveTo>
                  <a:lnTo>
                    <a:pt x="1047750" y="1047750"/>
                  </a:lnTo>
                  <a:lnTo>
                    <a:pt x="1047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962562" y="1841497"/>
            <a:ext cx="3282086" cy="5417058"/>
            <a:chOff x="0" y="0"/>
            <a:chExt cx="3282086" cy="5417058"/>
          </a:xfrm>
        </p:grpSpPr>
        <p:sp>
          <p:nvSpPr>
            <p:cNvPr id="24" name="Freeform 24"/>
            <p:cNvSpPr/>
            <p:nvPr/>
          </p:nvSpPr>
          <p:spPr>
            <a:xfrm>
              <a:off x="63500" y="63500"/>
              <a:ext cx="3155061" cy="5290058"/>
            </a:xfrm>
            <a:custGeom>
              <a:avLst/>
              <a:gdLst/>
              <a:ahLst/>
              <a:cxnLst/>
              <a:rect l="l" t="t" r="r" b="b"/>
              <a:pathLst>
                <a:path w="3155061" h="5290058">
                  <a:moveTo>
                    <a:pt x="0" y="5290058"/>
                  </a:moveTo>
                  <a:lnTo>
                    <a:pt x="3155061" y="5290058"/>
                  </a:lnTo>
                  <a:lnTo>
                    <a:pt x="31550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14884" y="418211"/>
              <a:ext cx="2832227" cy="4580636"/>
            </a:xfrm>
            <a:custGeom>
              <a:avLst/>
              <a:gdLst/>
              <a:ahLst/>
              <a:cxnLst/>
              <a:rect l="l" t="t" r="r" b="b"/>
              <a:pathLst>
                <a:path w="2832227" h="4580636">
                  <a:moveTo>
                    <a:pt x="0" y="4580636"/>
                  </a:moveTo>
                  <a:lnTo>
                    <a:pt x="2832227" y="4580636"/>
                  </a:lnTo>
                  <a:lnTo>
                    <a:pt x="28322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5334000" y="7612190"/>
            <a:ext cx="1047750" cy="1047750"/>
            <a:chOff x="0" y="0"/>
            <a:chExt cx="1047750" cy="10477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0" y="1047750"/>
                  </a:moveTo>
                  <a:lnTo>
                    <a:pt x="1047750" y="1047750"/>
                  </a:lnTo>
                  <a:lnTo>
                    <a:pt x="1047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336717" y="1841497"/>
            <a:ext cx="3172720" cy="5522671"/>
            <a:chOff x="0" y="0"/>
            <a:chExt cx="3172714" cy="5522671"/>
          </a:xfrm>
        </p:grpSpPr>
        <p:sp>
          <p:nvSpPr>
            <p:cNvPr id="29" name="Freeform 29"/>
            <p:cNvSpPr/>
            <p:nvPr/>
          </p:nvSpPr>
          <p:spPr>
            <a:xfrm>
              <a:off x="63500" y="63500"/>
              <a:ext cx="3045714" cy="5395722"/>
            </a:xfrm>
            <a:custGeom>
              <a:avLst/>
              <a:gdLst/>
              <a:ahLst/>
              <a:cxnLst/>
              <a:rect l="l" t="t" r="r" b="b"/>
              <a:pathLst>
                <a:path w="3045714" h="5395722">
                  <a:moveTo>
                    <a:pt x="0" y="5395722"/>
                  </a:moveTo>
                  <a:lnTo>
                    <a:pt x="3045714" y="5395722"/>
                  </a:lnTo>
                  <a:lnTo>
                    <a:pt x="3045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87325" y="418211"/>
              <a:ext cx="2535555" cy="3078480"/>
            </a:xfrm>
            <a:custGeom>
              <a:avLst/>
              <a:gdLst/>
              <a:ahLst/>
              <a:cxnLst/>
              <a:rect l="l" t="t" r="r" b="b"/>
              <a:pathLst>
                <a:path w="2535555" h="3078480">
                  <a:moveTo>
                    <a:pt x="0" y="3078480"/>
                  </a:moveTo>
                  <a:lnTo>
                    <a:pt x="2535555" y="3078480"/>
                  </a:lnTo>
                  <a:lnTo>
                    <a:pt x="25355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852678" y="3676904"/>
              <a:ext cx="1204976" cy="1676654"/>
            </a:xfrm>
            <a:custGeom>
              <a:avLst/>
              <a:gdLst/>
              <a:ahLst/>
              <a:cxnLst/>
              <a:rect l="l" t="t" r="r" b="b"/>
              <a:pathLst>
                <a:path w="1204976" h="1676654">
                  <a:moveTo>
                    <a:pt x="0" y="1676654"/>
                  </a:moveTo>
                  <a:lnTo>
                    <a:pt x="1204976" y="1676654"/>
                  </a:lnTo>
                  <a:lnTo>
                    <a:pt x="1204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8620125" y="7612190"/>
            <a:ext cx="1047750" cy="1047750"/>
            <a:chOff x="0" y="0"/>
            <a:chExt cx="1047750" cy="10477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0" y="1047750"/>
                  </a:moveTo>
                  <a:lnTo>
                    <a:pt x="1047750" y="1047750"/>
                  </a:lnTo>
                  <a:lnTo>
                    <a:pt x="1047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0777195" y="1841497"/>
            <a:ext cx="3172720" cy="5522671"/>
            <a:chOff x="0" y="0"/>
            <a:chExt cx="3172714" cy="5522671"/>
          </a:xfrm>
        </p:grpSpPr>
        <p:sp>
          <p:nvSpPr>
            <p:cNvPr id="35" name="Freeform 35"/>
            <p:cNvSpPr/>
            <p:nvPr/>
          </p:nvSpPr>
          <p:spPr>
            <a:xfrm>
              <a:off x="63500" y="63500"/>
              <a:ext cx="3045714" cy="5395722"/>
            </a:xfrm>
            <a:custGeom>
              <a:avLst/>
              <a:gdLst/>
              <a:ahLst/>
              <a:cxnLst/>
              <a:rect l="l" t="t" r="r" b="b"/>
              <a:pathLst>
                <a:path w="3045714" h="5395722">
                  <a:moveTo>
                    <a:pt x="0" y="5395722"/>
                  </a:moveTo>
                  <a:lnTo>
                    <a:pt x="3045714" y="5395722"/>
                  </a:lnTo>
                  <a:lnTo>
                    <a:pt x="3045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7175" y="142875"/>
              <a:ext cx="2662682" cy="5236972"/>
            </a:xfrm>
            <a:custGeom>
              <a:avLst/>
              <a:gdLst/>
              <a:ahLst/>
              <a:cxnLst/>
              <a:rect l="l" t="t" r="r" b="b"/>
              <a:pathLst>
                <a:path w="2662682" h="5236972">
                  <a:moveTo>
                    <a:pt x="0" y="5236972"/>
                  </a:moveTo>
                  <a:lnTo>
                    <a:pt x="2662682" y="5236972"/>
                  </a:lnTo>
                  <a:lnTo>
                    <a:pt x="26626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1839680" y="7612190"/>
            <a:ext cx="1047750" cy="1047750"/>
            <a:chOff x="0" y="0"/>
            <a:chExt cx="1047750" cy="10477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0" y="1047750"/>
                  </a:moveTo>
                  <a:lnTo>
                    <a:pt x="1047750" y="1047750"/>
                  </a:lnTo>
                  <a:lnTo>
                    <a:pt x="1047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9" name="Group 39"/>
          <p:cNvGrpSpPr>
            <a:grpSpLocks noChangeAspect="1"/>
          </p:cNvGrpSpPr>
          <p:nvPr/>
        </p:nvGrpSpPr>
        <p:grpSpPr>
          <a:xfrm>
            <a:off x="14608264" y="1841497"/>
            <a:ext cx="3172720" cy="5522671"/>
            <a:chOff x="0" y="0"/>
            <a:chExt cx="3172714" cy="5522671"/>
          </a:xfrm>
        </p:grpSpPr>
        <p:sp>
          <p:nvSpPr>
            <p:cNvPr id="40" name="Freeform 40"/>
            <p:cNvSpPr/>
            <p:nvPr/>
          </p:nvSpPr>
          <p:spPr>
            <a:xfrm>
              <a:off x="63500" y="63500"/>
              <a:ext cx="3045714" cy="5395722"/>
            </a:xfrm>
            <a:custGeom>
              <a:avLst/>
              <a:gdLst/>
              <a:ahLst/>
              <a:cxnLst/>
              <a:rect l="l" t="t" r="r" b="b"/>
              <a:pathLst>
                <a:path w="3045714" h="5395722">
                  <a:moveTo>
                    <a:pt x="0" y="5395722"/>
                  </a:moveTo>
                  <a:lnTo>
                    <a:pt x="3045714" y="5395722"/>
                  </a:lnTo>
                  <a:lnTo>
                    <a:pt x="30457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49682" y="194437"/>
              <a:ext cx="2701671" cy="4978781"/>
            </a:xfrm>
            <a:custGeom>
              <a:avLst/>
              <a:gdLst/>
              <a:ahLst/>
              <a:cxnLst/>
              <a:rect l="l" t="t" r="r" b="b"/>
              <a:pathLst>
                <a:path w="2701671" h="4978781">
                  <a:moveTo>
                    <a:pt x="0" y="4978781"/>
                  </a:moveTo>
                  <a:lnTo>
                    <a:pt x="2701671" y="4978781"/>
                  </a:lnTo>
                  <a:lnTo>
                    <a:pt x="27016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15649680" y="7460799"/>
            <a:ext cx="1047750" cy="1047750"/>
            <a:chOff x="0" y="0"/>
            <a:chExt cx="1047750" cy="10477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47750" cy="1047750"/>
            </a:xfrm>
            <a:custGeom>
              <a:avLst/>
              <a:gdLst/>
              <a:ahLst/>
              <a:cxnLst/>
              <a:rect l="l" t="t" r="r" b="b"/>
              <a:pathLst>
                <a:path w="1047750" h="1047750">
                  <a:moveTo>
                    <a:pt x="0" y="1047750"/>
                  </a:moveTo>
                  <a:lnTo>
                    <a:pt x="1047750" y="1047750"/>
                  </a:lnTo>
                  <a:lnTo>
                    <a:pt x="10477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684496" y="7803404"/>
            <a:ext cx="391516" cy="6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1"/>
                </a:solidFill>
                <a:latin typeface="Inter Heavy"/>
                <a:ea typeface="Inter Heavy"/>
                <a:cs typeface="Inter Heavy"/>
                <a:sym typeface="Inter Heavy"/>
              </a:rPr>
              <a:t>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96693" y="7803404"/>
            <a:ext cx="328593" cy="6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1"/>
                </a:solidFill>
                <a:latin typeface="Inter Heavy"/>
                <a:ea typeface="Inter Heavy"/>
                <a:cs typeface="Inter Heavy"/>
                <a:sym typeface="Inter Heavy"/>
              </a:rPr>
              <a:t>B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958558" y="7803404"/>
            <a:ext cx="378228" cy="6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1"/>
                </a:solidFill>
                <a:latin typeface="Inter Heavy"/>
                <a:ea typeface="Inter Heavy"/>
                <a:cs typeface="Inter Heavy"/>
                <a:sym typeface="Inter Heavy"/>
              </a:rPr>
              <a:t>C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186599" y="7803404"/>
            <a:ext cx="360750" cy="6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1"/>
                </a:solidFill>
                <a:latin typeface="Inter Heavy"/>
                <a:ea typeface="Inter Heavy"/>
                <a:cs typeface="Inter Heavy"/>
                <a:sym typeface="Inter Heavy"/>
              </a:rPr>
              <a:t>D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023384" y="7652014"/>
            <a:ext cx="306219" cy="6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000001"/>
                </a:solidFill>
                <a:latin typeface="Inter Heavy"/>
                <a:ea typeface="Inter Heavy"/>
                <a:cs typeface="Inter Heavy"/>
                <a:sym typeface="Inter Heavy"/>
              </a:rPr>
              <a:t>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43000" y="647700"/>
            <a:ext cx="7815558" cy="1149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000001"/>
                </a:solidFill>
                <a:latin typeface="Lilita One"/>
                <a:ea typeface="Lilita One"/>
                <a:cs typeface="Lilita One"/>
                <a:sym typeface="Lilita One"/>
              </a:rPr>
              <a:t>COMPONENTS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7613" y="1364020"/>
            <a:ext cx="15399792" cy="8604634"/>
          </a:xfrm>
          <a:custGeom>
            <a:avLst/>
            <a:gdLst/>
            <a:ahLst/>
            <a:cxnLst/>
            <a:rect l="l" t="t" r="r" b="b"/>
            <a:pathLst>
              <a:path w="15399792" h="8604634">
                <a:moveTo>
                  <a:pt x="0" y="0"/>
                </a:moveTo>
                <a:lnTo>
                  <a:pt x="15399792" y="0"/>
                </a:lnTo>
                <a:lnTo>
                  <a:pt x="15399792" y="8604633"/>
                </a:lnTo>
                <a:lnTo>
                  <a:pt x="0" y="860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95186" y="372732"/>
            <a:ext cx="5597872" cy="79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CIRCUIT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0741" y="1838391"/>
            <a:ext cx="14646517" cy="8238666"/>
          </a:xfrm>
          <a:custGeom>
            <a:avLst/>
            <a:gdLst/>
            <a:ahLst/>
            <a:cxnLst/>
            <a:rect l="l" t="t" r="r" b="b"/>
            <a:pathLst>
              <a:path w="14646517" h="8238666">
                <a:moveTo>
                  <a:pt x="0" y="0"/>
                </a:moveTo>
                <a:lnTo>
                  <a:pt x="14646518" y="0"/>
                </a:lnTo>
                <a:lnTo>
                  <a:pt x="14646518" y="8238666"/>
                </a:lnTo>
                <a:lnTo>
                  <a:pt x="0" y="823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86" b="-186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43600" y="209943"/>
            <a:ext cx="6705600" cy="790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i="1" dirty="0">
                <a:solidFill>
                  <a:srgbClr val="3AAA4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Schematic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A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700420">
            <a:off x="-17736" y="4416171"/>
            <a:ext cx="1152868" cy="2732627"/>
            <a:chOff x="0" y="0"/>
            <a:chExt cx="1537157" cy="36435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208" cy="3643503"/>
            </a:xfrm>
            <a:custGeom>
              <a:avLst/>
              <a:gdLst/>
              <a:ahLst/>
              <a:cxnLst/>
              <a:rect l="l" t="t" r="r" b="b"/>
              <a:pathLst>
                <a:path w="1537208" h="3643503">
                  <a:moveTo>
                    <a:pt x="0" y="254"/>
                  </a:moveTo>
                  <a:lnTo>
                    <a:pt x="254" y="2107057"/>
                  </a:lnTo>
                  <a:lnTo>
                    <a:pt x="1537208" y="3643503"/>
                  </a:lnTo>
                  <a:lnTo>
                    <a:pt x="1536700" y="0"/>
                  </a:lnTo>
                  <a:lnTo>
                    <a:pt x="0" y="254"/>
                  </a:lnTo>
                  <a:close/>
                </a:path>
              </a:pathLst>
            </a:custGeom>
            <a:blipFill>
              <a:blip r:embed="rId2"/>
              <a:stretch>
                <a:fillRect r="1" b="-5969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2130000">
            <a:off x="14767989" y="5169113"/>
            <a:ext cx="3339779" cy="4722571"/>
            <a:chOff x="0" y="0"/>
            <a:chExt cx="4453039" cy="62967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3001" cy="6296787"/>
            </a:xfrm>
            <a:custGeom>
              <a:avLst/>
              <a:gdLst/>
              <a:ahLst/>
              <a:cxnLst/>
              <a:rect l="l" t="t" r="r" b="b"/>
              <a:pathLst>
                <a:path w="4453001" h="6296787">
                  <a:moveTo>
                    <a:pt x="4453001" y="15113"/>
                  </a:moveTo>
                  <a:lnTo>
                    <a:pt x="20828" y="0"/>
                  </a:lnTo>
                  <a:lnTo>
                    <a:pt x="0" y="6074918"/>
                  </a:lnTo>
                  <a:lnTo>
                    <a:pt x="298069" y="6287516"/>
                  </a:lnTo>
                  <a:lnTo>
                    <a:pt x="3010916" y="6296787"/>
                  </a:lnTo>
                  <a:lnTo>
                    <a:pt x="4438396" y="4295394"/>
                  </a:lnTo>
                  <a:lnTo>
                    <a:pt x="4453001" y="15113"/>
                  </a:lnTo>
                  <a:close/>
                </a:path>
              </a:pathLst>
            </a:custGeom>
            <a:blipFill>
              <a:blip r:embed="rId3"/>
              <a:stretch>
                <a:fillRect l="-16" b="-7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1826220">
            <a:off x="13881992" y="986076"/>
            <a:ext cx="5012360" cy="1030338"/>
            <a:chOff x="0" y="0"/>
            <a:chExt cx="6683146" cy="1373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83121" cy="1373759"/>
            </a:xfrm>
            <a:custGeom>
              <a:avLst/>
              <a:gdLst/>
              <a:ahLst/>
              <a:cxnLst/>
              <a:rect l="l" t="t" r="r" b="b"/>
              <a:pathLst>
                <a:path w="6683121" h="1373759">
                  <a:moveTo>
                    <a:pt x="8636" y="323596"/>
                  </a:moveTo>
                  <a:lnTo>
                    <a:pt x="0" y="1315974"/>
                  </a:lnTo>
                  <a:lnTo>
                    <a:pt x="0" y="1315974"/>
                  </a:lnTo>
                  <a:lnTo>
                    <a:pt x="6683121" y="1373759"/>
                  </a:lnTo>
                  <a:lnTo>
                    <a:pt x="5903087" y="46228"/>
                  </a:lnTo>
                  <a:lnTo>
                    <a:pt x="3051048" y="21590"/>
                  </a:lnTo>
                  <a:lnTo>
                    <a:pt x="559308" y="0"/>
                  </a:lnTo>
                  <a:close/>
                </a:path>
              </a:pathLst>
            </a:custGeom>
            <a:blipFill>
              <a:blip r:embed="rId4"/>
              <a:stretch>
                <a:fillRect t="-344" r="-12474" b="-51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8719260">
            <a:off x="14648907" y="8937279"/>
            <a:ext cx="4311501" cy="1017451"/>
            <a:chOff x="0" y="0"/>
            <a:chExt cx="5748668" cy="1356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48655" cy="1356614"/>
            </a:xfrm>
            <a:custGeom>
              <a:avLst/>
              <a:gdLst/>
              <a:ahLst/>
              <a:cxnLst/>
              <a:rect l="l" t="t" r="r" b="b"/>
              <a:pathLst>
                <a:path w="5748655" h="1356614">
                  <a:moveTo>
                    <a:pt x="0" y="1356614"/>
                  </a:moveTo>
                  <a:lnTo>
                    <a:pt x="5748655" y="1303401"/>
                  </a:lnTo>
                  <a:lnTo>
                    <a:pt x="3864737" y="0"/>
                  </a:lnTo>
                  <a:lnTo>
                    <a:pt x="919734" y="27178"/>
                  </a:lnTo>
                  <a:lnTo>
                    <a:pt x="0" y="1356614"/>
                  </a:lnTo>
                  <a:close/>
                </a:path>
              </a:pathLst>
            </a:custGeom>
            <a:blipFill>
              <a:blip r:embed="rId4"/>
              <a:stretch>
                <a:fillRect l="-8735" t="-2139" r="-22035" b="-33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-2156280">
            <a:off x="5096751" y="8622649"/>
            <a:ext cx="4768967" cy="1484624"/>
            <a:chOff x="0" y="0"/>
            <a:chExt cx="6358623" cy="19794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8509" cy="1979549"/>
            </a:xfrm>
            <a:custGeom>
              <a:avLst/>
              <a:gdLst/>
              <a:ahLst/>
              <a:cxnLst/>
              <a:rect l="l" t="t" r="r" b="b"/>
              <a:pathLst>
                <a:path w="6358509" h="1979549">
                  <a:moveTo>
                    <a:pt x="6298692" y="0"/>
                  </a:moveTo>
                  <a:lnTo>
                    <a:pt x="0" y="203454"/>
                  </a:lnTo>
                  <a:lnTo>
                    <a:pt x="2449957" y="1979549"/>
                  </a:lnTo>
                  <a:lnTo>
                    <a:pt x="6358509" y="1853311"/>
                  </a:lnTo>
                  <a:lnTo>
                    <a:pt x="6342380" y="1354328"/>
                  </a:lnTo>
                  <a:lnTo>
                    <a:pt x="6298692" y="0"/>
                  </a:lnTo>
                  <a:close/>
                </a:path>
              </a:pathLst>
            </a:custGeom>
            <a:blipFill>
              <a:blip r:embed="rId5"/>
              <a:stretch>
                <a:fillRect l="-61640" r="-1" b="-10295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10800000">
            <a:off x="0" y="0"/>
            <a:ext cx="1559271" cy="3747297"/>
          </a:xfrm>
          <a:custGeom>
            <a:avLst/>
            <a:gdLst/>
            <a:ahLst/>
            <a:cxnLst/>
            <a:rect l="l" t="t" r="r" b="b"/>
            <a:pathLst>
              <a:path w="1559271" h="3747297">
                <a:moveTo>
                  <a:pt x="0" y="0"/>
                </a:moveTo>
                <a:lnTo>
                  <a:pt x="1559271" y="0"/>
                </a:lnTo>
                <a:lnTo>
                  <a:pt x="1559271" y="3747297"/>
                </a:lnTo>
                <a:lnTo>
                  <a:pt x="0" y="3747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81" b="-1133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 rot="-9510840">
            <a:off x="804882" y="7219121"/>
            <a:ext cx="5870458" cy="2821696"/>
            <a:chOff x="0" y="0"/>
            <a:chExt cx="7827277" cy="37622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27264" cy="3762248"/>
            </a:xfrm>
            <a:custGeom>
              <a:avLst/>
              <a:gdLst/>
              <a:ahLst/>
              <a:cxnLst/>
              <a:rect l="l" t="t" r="r" b="b"/>
              <a:pathLst>
                <a:path w="7827264" h="3762248">
                  <a:moveTo>
                    <a:pt x="7797546" y="3762248"/>
                  </a:moveTo>
                  <a:lnTo>
                    <a:pt x="7827264" y="41275"/>
                  </a:lnTo>
                  <a:lnTo>
                    <a:pt x="2660523" y="0"/>
                  </a:lnTo>
                  <a:lnTo>
                    <a:pt x="21209" y="1038860"/>
                  </a:lnTo>
                  <a:lnTo>
                    <a:pt x="11176" y="2307336"/>
                  </a:lnTo>
                  <a:lnTo>
                    <a:pt x="0" y="3700018"/>
                  </a:lnTo>
                  <a:lnTo>
                    <a:pt x="7797546" y="3762248"/>
                  </a:lnTo>
                  <a:close/>
                </a:path>
              </a:pathLst>
            </a:custGeom>
            <a:blipFill>
              <a:blip r:embed="rId7"/>
              <a:stretch>
                <a:fillRect t="-558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0" y="0"/>
            <a:ext cx="1559404" cy="3747383"/>
            <a:chOff x="0" y="0"/>
            <a:chExt cx="1559408" cy="37473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9433" cy="3747389"/>
            </a:xfrm>
            <a:custGeom>
              <a:avLst/>
              <a:gdLst/>
              <a:ahLst/>
              <a:cxnLst/>
              <a:rect l="l" t="t" r="r" b="b"/>
              <a:pathLst>
                <a:path w="1559433" h="3747389">
                  <a:moveTo>
                    <a:pt x="0" y="0"/>
                  </a:moveTo>
                  <a:lnTo>
                    <a:pt x="0" y="3747389"/>
                  </a:lnTo>
                  <a:lnTo>
                    <a:pt x="1559433" y="3747389"/>
                  </a:lnTo>
                  <a:lnTo>
                    <a:pt x="155943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175530" y="2455316"/>
            <a:ext cx="104775" cy="104775"/>
            <a:chOff x="0" y="0"/>
            <a:chExt cx="104775" cy="104775"/>
          </a:xfrm>
        </p:grpSpPr>
        <p:sp>
          <p:nvSpPr>
            <p:cNvPr id="18" name="Freeform 18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3175530" y="2912516"/>
            <a:ext cx="104775" cy="104775"/>
            <a:chOff x="0" y="0"/>
            <a:chExt cx="104775" cy="104775"/>
          </a:xfrm>
        </p:grpSpPr>
        <p:sp>
          <p:nvSpPr>
            <p:cNvPr id="20" name="Freeform 20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185055" y="4163054"/>
            <a:ext cx="104775" cy="104775"/>
            <a:chOff x="0" y="0"/>
            <a:chExt cx="104775" cy="104775"/>
          </a:xfrm>
        </p:grpSpPr>
        <p:sp>
          <p:nvSpPr>
            <p:cNvPr id="22" name="Freeform 22"/>
            <p:cNvSpPr/>
            <p:nvPr/>
          </p:nvSpPr>
          <p:spPr>
            <a:xfrm>
              <a:off x="0" y="127"/>
              <a:ext cx="104775" cy="104394"/>
            </a:xfrm>
            <a:custGeom>
              <a:avLst/>
              <a:gdLst/>
              <a:ahLst/>
              <a:cxnLst/>
              <a:rect l="l" t="t" r="r" b="b"/>
              <a:pathLst>
                <a:path w="104775" h="104394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-63503" y="4345438"/>
            <a:ext cx="9919802" cy="6005065"/>
            <a:chOff x="0" y="0"/>
            <a:chExt cx="9919792" cy="6005068"/>
          </a:xfrm>
        </p:grpSpPr>
        <p:sp>
          <p:nvSpPr>
            <p:cNvPr id="24" name="Freeform 24"/>
            <p:cNvSpPr/>
            <p:nvPr/>
          </p:nvSpPr>
          <p:spPr>
            <a:xfrm>
              <a:off x="3267964" y="303530"/>
              <a:ext cx="104394" cy="104394"/>
            </a:xfrm>
            <a:custGeom>
              <a:avLst/>
              <a:gdLst/>
              <a:ahLst/>
              <a:cxnLst/>
              <a:rect l="l" t="t" r="r" b="b"/>
              <a:pathLst>
                <a:path w="104394" h="104394">
                  <a:moveTo>
                    <a:pt x="104394" y="52197"/>
                  </a:moveTo>
                  <a:cubicBezTo>
                    <a:pt x="104394" y="55626"/>
                    <a:pt x="104013" y="59055"/>
                    <a:pt x="103378" y="62357"/>
                  </a:cubicBezTo>
                  <a:cubicBezTo>
                    <a:pt x="102743" y="65659"/>
                    <a:pt x="101727" y="68961"/>
                    <a:pt x="100457" y="72136"/>
                  </a:cubicBezTo>
                  <a:cubicBezTo>
                    <a:pt x="99187" y="75311"/>
                    <a:pt x="97536" y="78359"/>
                    <a:pt x="95631" y="81153"/>
                  </a:cubicBezTo>
                  <a:cubicBezTo>
                    <a:pt x="93726" y="83947"/>
                    <a:pt x="91567" y="86614"/>
                    <a:pt x="89154" y="89154"/>
                  </a:cubicBezTo>
                  <a:cubicBezTo>
                    <a:pt x="86741" y="91694"/>
                    <a:pt x="84074" y="93726"/>
                    <a:pt x="81153" y="95631"/>
                  </a:cubicBezTo>
                  <a:cubicBezTo>
                    <a:pt x="78232" y="97536"/>
                    <a:pt x="75311" y="99187"/>
                    <a:pt x="72136" y="100457"/>
                  </a:cubicBezTo>
                  <a:cubicBezTo>
                    <a:pt x="68961" y="101727"/>
                    <a:pt x="65659" y="102743"/>
                    <a:pt x="62357" y="103378"/>
                  </a:cubicBezTo>
                  <a:cubicBezTo>
                    <a:pt x="59055" y="104013"/>
                    <a:pt x="55626" y="104394"/>
                    <a:pt x="52197" y="104394"/>
                  </a:cubicBezTo>
                  <a:cubicBezTo>
                    <a:pt x="48768" y="104394"/>
                    <a:pt x="45339" y="104013"/>
                    <a:pt x="42037" y="103378"/>
                  </a:cubicBezTo>
                  <a:cubicBezTo>
                    <a:pt x="38736" y="102743"/>
                    <a:pt x="35434" y="101727"/>
                    <a:pt x="32259" y="100457"/>
                  </a:cubicBezTo>
                  <a:cubicBezTo>
                    <a:pt x="29084" y="99187"/>
                    <a:pt x="26036" y="97536"/>
                    <a:pt x="23242" y="95631"/>
                  </a:cubicBezTo>
                  <a:cubicBezTo>
                    <a:pt x="20448" y="93726"/>
                    <a:pt x="17781" y="91567"/>
                    <a:pt x="15241" y="89154"/>
                  </a:cubicBezTo>
                  <a:cubicBezTo>
                    <a:pt x="12700" y="86741"/>
                    <a:pt x="10669" y="84074"/>
                    <a:pt x="8764" y="81153"/>
                  </a:cubicBezTo>
                  <a:cubicBezTo>
                    <a:pt x="6858" y="78232"/>
                    <a:pt x="5208" y="75311"/>
                    <a:pt x="3937" y="72136"/>
                  </a:cubicBezTo>
                  <a:cubicBezTo>
                    <a:pt x="2667" y="68961"/>
                    <a:pt x="1652" y="65659"/>
                    <a:pt x="1016" y="62357"/>
                  </a:cubicBezTo>
                  <a:cubicBezTo>
                    <a:pt x="381" y="59055"/>
                    <a:pt x="0" y="55626"/>
                    <a:pt x="0" y="52197"/>
                  </a:cubicBezTo>
                  <a:cubicBezTo>
                    <a:pt x="0" y="48768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8" y="29083"/>
                    <a:pt x="6859" y="26035"/>
                    <a:pt x="8764" y="23241"/>
                  </a:cubicBezTo>
                  <a:cubicBezTo>
                    <a:pt x="10668" y="20447"/>
                    <a:pt x="12828" y="17780"/>
                    <a:pt x="15241" y="15240"/>
                  </a:cubicBezTo>
                  <a:cubicBezTo>
                    <a:pt x="17654" y="12700"/>
                    <a:pt x="20321" y="10668"/>
                    <a:pt x="23242" y="8763"/>
                  </a:cubicBezTo>
                  <a:cubicBezTo>
                    <a:pt x="26163" y="6858"/>
                    <a:pt x="29084" y="5207"/>
                    <a:pt x="32259" y="3937"/>
                  </a:cubicBezTo>
                  <a:cubicBezTo>
                    <a:pt x="35434" y="2667"/>
                    <a:pt x="38736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4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3273044" y="1644269"/>
              <a:ext cx="104394" cy="104394"/>
            </a:xfrm>
            <a:custGeom>
              <a:avLst/>
              <a:gdLst/>
              <a:ahLst/>
              <a:cxnLst/>
              <a:rect l="l" t="t" r="r" b="b"/>
              <a:pathLst>
                <a:path w="104394" h="104394">
                  <a:moveTo>
                    <a:pt x="104394" y="52197"/>
                  </a:moveTo>
                  <a:cubicBezTo>
                    <a:pt x="104394" y="55626"/>
                    <a:pt x="104013" y="59055"/>
                    <a:pt x="103378" y="62357"/>
                  </a:cubicBezTo>
                  <a:cubicBezTo>
                    <a:pt x="102743" y="65659"/>
                    <a:pt x="101727" y="68961"/>
                    <a:pt x="100457" y="72136"/>
                  </a:cubicBezTo>
                  <a:cubicBezTo>
                    <a:pt x="99187" y="75311"/>
                    <a:pt x="97536" y="78359"/>
                    <a:pt x="95631" y="81153"/>
                  </a:cubicBezTo>
                  <a:cubicBezTo>
                    <a:pt x="93726" y="83947"/>
                    <a:pt x="91567" y="86614"/>
                    <a:pt x="89154" y="89154"/>
                  </a:cubicBezTo>
                  <a:cubicBezTo>
                    <a:pt x="86741" y="91694"/>
                    <a:pt x="84074" y="93726"/>
                    <a:pt x="81153" y="95631"/>
                  </a:cubicBezTo>
                  <a:cubicBezTo>
                    <a:pt x="78232" y="97536"/>
                    <a:pt x="75311" y="99187"/>
                    <a:pt x="72136" y="100457"/>
                  </a:cubicBezTo>
                  <a:cubicBezTo>
                    <a:pt x="68961" y="101727"/>
                    <a:pt x="65659" y="102743"/>
                    <a:pt x="62357" y="103378"/>
                  </a:cubicBezTo>
                  <a:cubicBezTo>
                    <a:pt x="59055" y="104013"/>
                    <a:pt x="55626" y="104394"/>
                    <a:pt x="52197" y="104394"/>
                  </a:cubicBezTo>
                  <a:cubicBezTo>
                    <a:pt x="48768" y="104394"/>
                    <a:pt x="45339" y="104013"/>
                    <a:pt x="42037" y="103378"/>
                  </a:cubicBezTo>
                  <a:cubicBezTo>
                    <a:pt x="38736" y="102743"/>
                    <a:pt x="35434" y="101727"/>
                    <a:pt x="32259" y="100457"/>
                  </a:cubicBezTo>
                  <a:cubicBezTo>
                    <a:pt x="29084" y="99187"/>
                    <a:pt x="26036" y="97536"/>
                    <a:pt x="23242" y="95631"/>
                  </a:cubicBezTo>
                  <a:cubicBezTo>
                    <a:pt x="20448" y="93726"/>
                    <a:pt x="17781" y="91567"/>
                    <a:pt x="15241" y="89154"/>
                  </a:cubicBezTo>
                  <a:cubicBezTo>
                    <a:pt x="12700" y="86741"/>
                    <a:pt x="10669" y="84074"/>
                    <a:pt x="8763" y="81153"/>
                  </a:cubicBezTo>
                  <a:cubicBezTo>
                    <a:pt x="6858" y="78232"/>
                    <a:pt x="5207" y="75311"/>
                    <a:pt x="3937" y="72136"/>
                  </a:cubicBezTo>
                  <a:cubicBezTo>
                    <a:pt x="2667" y="68961"/>
                    <a:pt x="1651" y="65659"/>
                    <a:pt x="1016" y="62357"/>
                  </a:cubicBezTo>
                  <a:cubicBezTo>
                    <a:pt x="381" y="59055"/>
                    <a:pt x="0" y="55626"/>
                    <a:pt x="0" y="52197"/>
                  </a:cubicBezTo>
                  <a:cubicBezTo>
                    <a:pt x="0" y="48768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9" y="26035"/>
                    <a:pt x="8763" y="23241"/>
                  </a:cubicBezTo>
                  <a:cubicBezTo>
                    <a:pt x="10668" y="20447"/>
                    <a:pt x="12828" y="17780"/>
                    <a:pt x="15241" y="15240"/>
                  </a:cubicBezTo>
                  <a:cubicBezTo>
                    <a:pt x="17654" y="12700"/>
                    <a:pt x="20320" y="10668"/>
                    <a:pt x="23242" y="8763"/>
                  </a:cubicBezTo>
                  <a:cubicBezTo>
                    <a:pt x="26163" y="6858"/>
                    <a:pt x="29084" y="5207"/>
                    <a:pt x="32259" y="3937"/>
                  </a:cubicBezTo>
                  <a:cubicBezTo>
                    <a:pt x="35434" y="2667"/>
                    <a:pt x="38736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3273044" y="2120519"/>
              <a:ext cx="104394" cy="104394"/>
            </a:xfrm>
            <a:custGeom>
              <a:avLst/>
              <a:gdLst/>
              <a:ahLst/>
              <a:cxnLst/>
              <a:rect l="l" t="t" r="r" b="b"/>
              <a:pathLst>
                <a:path w="104394" h="104394">
                  <a:moveTo>
                    <a:pt x="104394" y="52197"/>
                  </a:moveTo>
                  <a:cubicBezTo>
                    <a:pt x="104394" y="55626"/>
                    <a:pt x="104013" y="59055"/>
                    <a:pt x="103378" y="62357"/>
                  </a:cubicBezTo>
                  <a:cubicBezTo>
                    <a:pt x="102743" y="65659"/>
                    <a:pt x="101727" y="68961"/>
                    <a:pt x="100457" y="72136"/>
                  </a:cubicBezTo>
                  <a:cubicBezTo>
                    <a:pt x="99187" y="75311"/>
                    <a:pt x="97536" y="78359"/>
                    <a:pt x="95631" y="81153"/>
                  </a:cubicBezTo>
                  <a:cubicBezTo>
                    <a:pt x="93726" y="83947"/>
                    <a:pt x="91567" y="86614"/>
                    <a:pt x="89154" y="89154"/>
                  </a:cubicBezTo>
                  <a:cubicBezTo>
                    <a:pt x="86741" y="91694"/>
                    <a:pt x="84074" y="93726"/>
                    <a:pt x="81153" y="95631"/>
                  </a:cubicBezTo>
                  <a:cubicBezTo>
                    <a:pt x="78232" y="97536"/>
                    <a:pt x="75311" y="99187"/>
                    <a:pt x="72136" y="100457"/>
                  </a:cubicBezTo>
                  <a:cubicBezTo>
                    <a:pt x="68961" y="101727"/>
                    <a:pt x="65659" y="102743"/>
                    <a:pt x="62357" y="103378"/>
                  </a:cubicBezTo>
                  <a:cubicBezTo>
                    <a:pt x="59055" y="104013"/>
                    <a:pt x="55626" y="104394"/>
                    <a:pt x="52197" y="104394"/>
                  </a:cubicBezTo>
                  <a:cubicBezTo>
                    <a:pt x="48768" y="104394"/>
                    <a:pt x="45339" y="104013"/>
                    <a:pt x="42037" y="103378"/>
                  </a:cubicBezTo>
                  <a:cubicBezTo>
                    <a:pt x="38736" y="102743"/>
                    <a:pt x="35434" y="101727"/>
                    <a:pt x="32259" y="100457"/>
                  </a:cubicBezTo>
                  <a:cubicBezTo>
                    <a:pt x="29084" y="99187"/>
                    <a:pt x="26036" y="97536"/>
                    <a:pt x="23242" y="95631"/>
                  </a:cubicBezTo>
                  <a:cubicBezTo>
                    <a:pt x="20448" y="93726"/>
                    <a:pt x="17781" y="91567"/>
                    <a:pt x="15241" y="89154"/>
                  </a:cubicBezTo>
                  <a:cubicBezTo>
                    <a:pt x="12700" y="86741"/>
                    <a:pt x="10669" y="84074"/>
                    <a:pt x="8763" y="81153"/>
                  </a:cubicBezTo>
                  <a:cubicBezTo>
                    <a:pt x="6858" y="78232"/>
                    <a:pt x="5207" y="75311"/>
                    <a:pt x="3937" y="72136"/>
                  </a:cubicBezTo>
                  <a:cubicBezTo>
                    <a:pt x="2667" y="68961"/>
                    <a:pt x="1651" y="65659"/>
                    <a:pt x="1016" y="62357"/>
                  </a:cubicBezTo>
                  <a:cubicBezTo>
                    <a:pt x="381" y="59055"/>
                    <a:pt x="0" y="55626"/>
                    <a:pt x="0" y="52197"/>
                  </a:cubicBezTo>
                  <a:cubicBezTo>
                    <a:pt x="0" y="48768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9" y="26035"/>
                    <a:pt x="8763" y="23241"/>
                  </a:cubicBezTo>
                  <a:cubicBezTo>
                    <a:pt x="10668" y="20447"/>
                    <a:pt x="12828" y="17780"/>
                    <a:pt x="15241" y="15240"/>
                  </a:cubicBezTo>
                  <a:cubicBezTo>
                    <a:pt x="17654" y="12700"/>
                    <a:pt x="20320" y="10668"/>
                    <a:pt x="23242" y="8763"/>
                  </a:cubicBezTo>
                  <a:cubicBezTo>
                    <a:pt x="26163" y="6858"/>
                    <a:pt x="29084" y="5207"/>
                    <a:pt x="32259" y="3937"/>
                  </a:cubicBezTo>
                  <a:cubicBezTo>
                    <a:pt x="35434" y="2667"/>
                    <a:pt x="38736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63500" y="63500"/>
              <a:ext cx="1934972" cy="2868041"/>
            </a:xfrm>
            <a:custGeom>
              <a:avLst/>
              <a:gdLst/>
              <a:ahLst/>
              <a:cxnLst/>
              <a:rect l="l" t="t" r="r" b="b"/>
              <a:pathLst>
                <a:path w="1934972" h="2868041">
                  <a:moveTo>
                    <a:pt x="0" y="0"/>
                  </a:moveTo>
                  <a:lnTo>
                    <a:pt x="0" y="2868041"/>
                  </a:lnTo>
                  <a:lnTo>
                    <a:pt x="1934972" y="2868041"/>
                  </a:lnTo>
                  <a:lnTo>
                    <a:pt x="193497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564388" y="1901063"/>
              <a:ext cx="6471285" cy="4040505"/>
            </a:xfrm>
            <a:custGeom>
              <a:avLst/>
              <a:gdLst/>
              <a:ahLst/>
              <a:cxnLst/>
              <a:rect l="l" t="t" r="r" b="b"/>
              <a:pathLst>
                <a:path w="6471285" h="4040505">
                  <a:moveTo>
                    <a:pt x="0" y="0"/>
                  </a:moveTo>
                  <a:lnTo>
                    <a:pt x="0" y="4040505"/>
                  </a:lnTo>
                  <a:lnTo>
                    <a:pt x="6471285" y="4040505"/>
                  </a:lnTo>
                  <a:lnTo>
                    <a:pt x="647128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943733" y="3043047"/>
              <a:ext cx="6912610" cy="2898521"/>
            </a:xfrm>
            <a:custGeom>
              <a:avLst/>
              <a:gdLst/>
              <a:ahLst/>
              <a:cxnLst/>
              <a:rect l="l" t="t" r="r" b="b"/>
              <a:pathLst>
                <a:path w="6912610" h="2898521">
                  <a:moveTo>
                    <a:pt x="0" y="0"/>
                  </a:moveTo>
                  <a:lnTo>
                    <a:pt x="0" y="2898521"/>
                  </a:lnTo>
                  <a:lnTo>
                    <a:pt x="6912610" y="2898521"/>
                  </a:lnTo>
                  <a:lnTo>
                    <a:pt x="691261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987510" y="0"/>
            <a:ext cx="4300490" cy="3533708"/>
            <a:chOff x="0" y="0"/>
            <a:chExt cx="4300499" cy="35336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300474" cy="3533648"/>
            </a:xfrm>
            <a:custGeom>
              <a:avLst/>
              <a:gdLst/>
              <a:ahLst/>
              <a:cxnLst/>
              <a:rect l="l" t="t" r="r" b="b"/>
              <a:pathLst>
                <a:path w="4300474" h="3533648">
                  <a:moveTo>
                    <a:pt x="0" y="0"/>
                  </a:moveTo>
                  <a:lnTo>
                    <a:pt x="0" y="3533648"/>
                  </a:lnTo>
                  <a:lnTo>
                    <a:pt x="4300474" y="3533648"/>
                  </a:lnTo>
                  <a:lnTo>
                    <a:pt x="43004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3656345" y="4583478"/>
            <a:ext cx="4695149" cy="5767026"/>
            <a:chOff x="0" y="0"/>
            <a:chExt cx="4695152" cy="5767019"/>
          </a:xfrm>
        </p:grpSpPr>
        <p:sp>
          <p:nvSpPr>
            <p:cNvPr id="33" name="Freeform 33"/>
            <p:cNvSpPr/>
            <p:nvPr/>
          </p:nvSpPr>
          <p:spPr>
            <a:xfrm>
              <a:off x="63500" y="63500"/>
              <a:ext cx="4568190" cy="5640070"/>
            </a:xfrm>
            <a:custGeom>
              <a:avLst/>
              <a:gdLst/>
              <a:ahLst/>
              <a:cxnLst/>
              <a:rect l="l" t="t" r="r" b="b"/>
              <a:pathLst>
                <a:path w="4568190" h="5640070">
                  <a:moveTo>
                    <a:pt x="0" y="0"/>
                  </a:moveTo>
                  <a:lnTo>
                    <a:pt x="0" y="5640070"/>
                  </a:lnTo>
                  <a:lnTo>
                    <a:pt x="4568190" y="5640070"/>
                  </a:lnTo>
                  <a:lnTo>
                    <a:pt x="456819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331216" y="3004312"/>
              <a:ext cx="4300474" cy="2699258"/>
            </a:xfrm>
            <a:custGeom>
              <a:avLst/>
              <a:gdLst/>
              <a:ahLst/>
              <a:cxnLst/>
              <a:rect l="l" t="t" r="r" b="b"/>
              <a:pathLst>
                <a:path w="4300474" h="2699258">
                  <a:moveTo>
                    <a:pt x="0" y="0"/>
                  </a:moveTo>
                  <a:lnTo>
                    <a:pt x="0" y="2699258"/>
                  </a:lnTo>
                  <a:lnTo>
                    <a:pt x="4300474" y="2699258"/>
                  </a:lnTo>
                  <a:lnTo>
                    <a:pt x="43004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439106" y="2230622"/>
            <a:ext cx="13056089" cy="162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088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The ultrasonic sensor continuously measures the distance in front of it. When a car is detected within a specific range, the system checks for available parking slots.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896638" y="1321203"/>
            <a:ext cx="8405127" cy="79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4320">
                <a:solidFill>
                  <a:srgbClr val="304F89"/>
                </a:solidFill>
                <a:latin typeface="Dekko"/>
                <a:ea typeface="Dekko"/>
                <a:cs typeface="Dekko"/>
                <a:sym typeface="Dekko"/>
              </a:rPr>
              <a:t>Car Detection Using Ultrasonic Sensor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87138" y="3728461"/>
            <a:ext cx="7274252" cy="78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304F89"/>
                </a:solidFill>
                <a:latin typeface="Dekko"/>
                <a:ea typeface="Dekko"/>
                <a:cs typeface="Dekko"/>
                <a:sym typeface="Dekko"/>
              </a:rPr>
              <a:t>Barrier Control Using Servo Motor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289830" y="6978033"/>
            <a:ext cx="7623324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304F89"/>
                </a:solidFill>
                <a:latin typeface="Dekko"/>
                <a:ea typeface="Dekko"/>
                <a:cs typeface="Dekko"/>
                <a:sym typeface="Dekko"/>
              </a:rPr>
              <a:t>Displaying Parking Slot Information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439106" y="4665159"/>
            <a:ext cx="11040875" cy="216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If a parking slot is available, the Arduino sends a signal to the servo motor.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The servo motor then opens the barrier, allowing the vehicle to enter.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280305" y="8071871"/>
            <a:ext cx="11017872" cy="1564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000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The LCD screen updates in real time, showing the number of available slots. If no slots are available, it displays a "Parking Full" message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12970" y="30337"/>
            <a:ext cx="4202982" cy="147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E64830"/>
                </a:solidFill>
                <a:latin typeface="Lulu Font TH"/>
                <a:ea typeface="Lulu Font TH"/>
                <a:cs typeface="Lulu Font TH"/>
                <a:sym typeface="Lulu Font TH"/>
              </a:rPr>
              <a:t>WORKING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52110"/>
            <a:ext cx="16400459" cy="6806190"/>
          </a:xfrm>
          <a:custGeom>
            <a:avLst/>
            <a:gdLst/>
            <a:ahLst/>
            <a:cxnLst/>
            <a:rect l="l" t="t" r="r" b="b"/>
            <a:pathLst>
              <a:path w="16400459" h="6806190">
                <a:moveTo>
                  <a:pt x="0" y="0"/>
                </a:moveTo>
                <a:lnTo>
                  <a:pt x="16400459" y="0"/>
                </a:lnTo>
                <a:lnTo>
                  <a:pt x="16400459" y="6806190"/>
                </a:lnTo>
                <a:lnTo>
                  <a:pt x="0" y="680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8651" y="933450"/>
            <a:ext cx="16400459" cy="8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3131"/>
                </a:solidFill>
                <a:latin typeface="Inter Heavy"/>
                <a:ea typeface="Inter Heavy"/>
                <a:cs typeface="Inter Heavy"/>
                <a:sym typeface="Inter Heavy"/>
              </a:rPr>
              <a:t>SEQUENCE OF EVENTS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6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7236" y="594015"/>
            <a:ext cx="13973659" cy="167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3AAA46"/>
                </a:solidFill>
                <a:latin typeface="Lilita One"/>
                <a:ea typeface="Lilita One"/>
                <a:cs typeface="Lilita One"/>
                <a:sym typeface="Lilita One"/>
              </a:rPr>
              <a:t>Role of each component in automated parking system: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endParaRPr lang="en-US" sz="4799">
              <a:solidFill>
                <a:srgbClr val="3AAA46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77280" y="2515594"/>
            <a:ext cx="8699376" cy="624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31472" lvl="1" indent="-765736" algn="just">
              <a:lnSpc>
                <a:spcPts val="9930"/>
              </a:lnSpc>
              <a:buFont typeface="Arial"/>
              <a:buChar char="•"/>
            </a:pPr>
            <a:r>
              <a:rPr lang="en-US" sz="7093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 Arduino</a:t>
            </a:r>
          </a:p>
          <a:p>
            <a:pPr marL="1531472" lvl="1" indent="-765736" algn="just">
              <a:lnSpc>
                <a:spcPts val="9930"/>
              </a:lnSpc>
              <a:buFont typeface="Arial"/>
              <a:buChar char="•"/>
            </a:pPr>
            <a:r>
              <a:rPr lang="en-US" sz="7093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Ultrasonic Sensors</a:t>
            </a:r>
          </a:p>
          <a:p>
            <a:pPr marL="1531472" lvl="1" indent="-765736" algn="just">
              <a:lnSpc>
                <a:spcPts val="9930"/>
              </a:lnSpc>
              <a:buFont typeface="Arial"/>
              <a:buChar char="•"/>
            </a:pPr>
            <a:r>
              <a:rPr lang="en-US" sz="7093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LCD display</a:t>
            </a:r>
          </a:p>
          <a:p>
            <a:pPr marL="1531472" lvl="1" indent="-765736" algn="just">
              <a:lnSpc>
                <a:spcPts val="9930"/>
              </a:lnSpc>
              <a:buFont typeface="Arial"/>
              <a:buChar char="•"/>
            </a:pPr>
            <a:r>
              <a:rPr lang="en-US" sz="7093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Servo motor</a:t>
            </a:r>
          </a:p>
          <a:p>
            <a:pPr marL="1531472" lvl="1" indent="-765736" algn="just">
              <a:lnSpc>
                <a:spcPts val="9930"/>
              </a:lnSpc>
              <a:buFont typeface="Arial"/>
              <a:buChar char="•"/>
            </a:pPr>
            <a:r>
              <a:rPr lang="en-US" sz="7093">
                <a:solidFill>
                  <a:srgbClr val="FF5757"/>
                </a:solidFill>
                <a:latin typeface="Lilita One"/>
                <a:ea typeface="Lilita One"/>
                <a:cs typeface="Lilita One"/>
                <a:sym typeface="Lilita One"/>
              </a:rPr>
              <a:t>BreadBoard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Custom</PresentationFormat>
  <Paragraphs>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Calibri</vt:lpstr>
      <vt:lpstr>HK Modular</vt:lpstr>
      <vt:lpstr>IBM Plex Sans Condensed Bold</vt:lpstr>
      <vt:lpstr>IBM Plex Sans Condensed</vt:lpstr>
      <vt:lpstr>Canva Sans Bold</vt:lpstr>
      <vt:lpstr>Dekko</vt:lpstr>
      <vt:lpstr>Inter Heavy</vt:lpstr>
      <vt:lpstr>Canva Sans</vt:lpstr>
      <vt:lpstr>Canva Sans Bold Italics</vt:lpstr>
      <vt:lpstr>Arial</vt:lpstr>
      <vt:lpstr>Lulu Font TH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system (1).pdf</dc:title>
  <dc:creator>hari krishna venkata sai Mullapudi</dc:creator>
  <cp:lastModifiedBy>hari krishna venkata sai Mullapudi</cp:lastModifiedBy>
  <cp:revision>3</cp:revision>
  <dcterms:created xsi:type="dcterms:W3CDTF">2006-08-16T00:00:00Z</dcterms:created>
  <dcterms:modified xsi:type="dcterms:W3CDTF">2025-03-27T09:52:52Z</dcterms:modified>
  <dc:identifier>DAGi4TfX8iE</dc:identifier>
</cp:coreProperties>
</file>